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4" r:id="rId6"/>
    <p:sldId id="268" r:id="rId7"/>
    <p:sldId id="278" r:id="rId8"/>
    <p:sldId id="285" r:id="rId9"/>
    <p:sldId id="279" r:id="rId10"/>
    <p:sldId id="280" r:id="rId11"/>
    <p:sldId id="286" r:id="rId12"/>
    <p:sldId id="281" r:id="rId13"/>
    <p:sldId id="282" r:id="rId14"/>
    <p:sldId id="287" r:id="rId15"/>
    <p:sldId id="283" r:id="rId16"/>
    <p:sldId id="284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3" autoAdjust="0"/>
    <p:restoredTop sz="93207" autoAdjust="0"/>
  </p:normalViewPr>
  <p:slideViewPr>
    <p:cSldViewPr snapToGrid="0">
      <p:cViewPr>
        <p:scale>
          <a:sx n="79" d="100"/>
          <a:sy n="79" d="100"/>
        </p:scale>
        <p:origin x="1608" y="106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2E5BC-1559-BEF6-27C4-CF66F247E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D7B90-1C7D-081F-F32B-E74162FEE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6E99B-5E3A-CBBE-D27A-F1532D7AD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AF620-30AC-AC54-695F-8357BA6E9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88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  <p:sldLayoutId id="214748370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742" y="278780"/>
            <a:ext cx="7551868" cy="1469558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WEB PROGRAMMING</a:t>
            </a:r>
            <a:br>
              <a:rPr lang="en-US" sz="5400" dirty="0"/>
            </a:br>
            <a:r>
              <a:rPr lang="en-US" sz="5400" dirty="0"/>
              <a:t>Assignment 1</a:t>
            </a:r>
          </a:p>
        </p:txBody>
      </p:sp>
      <p:sp>
        <p:nvSpPr>
          <p:cNvPr id="3" name="副标题 7">
            <a:extLst>
              <a:ext uri="{FF2B5EF4-FFF2-40B4-BE49-F238E27FC236}">
                <a16:creationId xmlns:a16="http://schemas.microsoft.com/office/drawing/2014/main" id="{799FE029-49CC-AB9A-79D0-BAD7946989C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504985" y="3527251"/>
            <a:ext cx="6359392" cy="1469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Name: </a:t>
            </a:r>
            <a:r>
              <a:rPr lang="en-US" altLang="zh-CN" sz="1800" i="1" dirty="0" err="1">
                <a:solidFill>
                  <a:schemeClr val="bg1"/>
                </a:solidFill>
              </a:rPr>
              <a:t>Akhmedov</a:t>
            </a:r>
            <a:r>
              <a:rPr lang="en-US" altLang="zh-CN" sz="1800" i="1" dirty="0">
                <a:solidFill>
                  <a:schemeClr val="bg1"/>
                </a:solidFill>
              </a:rPr>
              <a:t> </a:t>
            </a:r>
            <a:r>
              <a:rPr lang="en-US" altLang="zh-CN" sz="1800" b="1" i="1" dirty="0" err="1">
                <a:solidFill>
                  <a:schemeClr val="bg1"/>
                </a:solidFill>
              </a:rPr>
              <a:t>Yusufjon</a:t>
            </a:r>
            <a:r>
              <a:rPr lang="en-US" altLang="zh-CN" sz="1800" i="1" dirty="0">
                <a:solidFill>
                  <a:schemeClr val="bg1"/>
                </a:solidFill>
              </a:rPr>
              <a:t> Muhammad </a:t>
            </a:r>
            <a:r>
              <a:rPr lang="en-US" altLang="zh-CN" sz="1800" i="1" dirty="0" err="1">
                <a:solidFill>
                  <a:schemeClr val="bg1"/>
                </a:solidFill>
              </a:rPr>
              <a:t>ugli</a:t>
            </a:r>
            <a:r>
              <a:rPr lang="en-US" altLang="zh-CN" sz="1800" i="1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Major: </a:t>
            </a:r>
            <a:r>
              <a:rPr lang="en-US" altLang="zh-CN" sz="1800" b="1" i="1" dirty="0">
                <a:solidFill>
                  <a:schemeClr val="bg1"/>
                </a:solidFill>
              </a:rPr>
              <a:t>Computer Engineering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Student Number: </a:t>
            </a:r>
            <a:r>
              <a:rPr lang="en-US" altLang="zh-CN" sz="1800" b="1" i="1" dirty="0">
                <a:solidFill>
                  <a:schemeClr val="bg1"/>
                </a:solidFill>
              </a:rPr>
              <a:t>202438404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          </a:t>
            </a:r>
          </a:p>
        </p:txBody>
      </p:sp>
      <p:sp>
        <p:nvSpPr>
          <p:cNvPr id="6" name="副标题 7">
            <a:extLst>
              <a:ext uri="{FF2B5EF4-FFF2-40B4-BE49-F238E27FC236}">
                <a16:creationId xmlns:a16="http://schemas.microsoft.com/office/drawing/2014/main" id="{9B58C068-4D0F-2544-BD06-B7BE91D9A629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52585" y="2207941"/>
            <a:ext cx="7355159" cy="487421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7" name="副标题 7">
            <a:extLst>
              <a:ext uri="{FF2B5EF4-FFF2-40B4-BE49-F238E27FC236}">
                <a16:creationId xmlns:a16="http://schemas.microsoft.com/office/drawing/2014/main" id="{91911FCF-E7F5-51C9-6EA9-1EEE075F3204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504985" y="1839700"/>
            <a:ext cx="6359392" cy="1469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Name: </a:t>
            </a:r>
            <a:r>
              <a:rPr lang="en-US" altLang="zh-CN" sz="1800" i="1" dirty="0" err="1">
                <a:solidFill>
                  <a:schemeClr val="bg1"/>
                </a:solidFill>
              </a:rPr>
              <a:t>Shukirillaev</a:t>
            </a:r>
            <a:r>
              <a:rPr lang="en-US" altLang="zh-CN" sz="1800" i="1" dirty="0">
                <a:solidFill>
                  <a:schemeClr val="bg1"/>
                </a:solidFill>
              </a:rPr>
              <a:t> </a:t>
            </a:r>
            <a:r>
              <a:rPr lang="en-US" altLang="zh-CN" sz="1800" b="1" i="1" dirty="0">
                <a:solidFill>
                  <a:schemeClr val="bg1"/>
                </a:solidFill>
              </a:rPr>
              <a:t>Mukhammad </a:t>
            </a:r>
            <a:r>
              <a:rPr lang="en-US" altLang="zh-CN" sz="1800" b="1" i="1" dirty="0" err="1">
                <a:solidFill>
                  <a:schemeClr val="bg1"/>
                </a:solidFill>
              </a:rPr>
              <a:t>Sodik</a:t>
            </a:r>
            <a:r>
              <a:rPr lang="en-US" altLang="zh-CN" sz="1800" i="1" dirty="0">
                <a:solidFill>
                  <a:schemeClr val="bg1"/>
                </a:solidFill>
              </a:rPr>
              <a:t> </a:t>
            </a:r>
            <a:r>
              <a:rPr lang="en-US" altLang="zh-CN" sz="1800" i="1" dirty="0" err="1">
                <a:solidFill>
                  <a:schemeClr val="bg1"/>
                </a:solidFill>
              </a:rPr>
              <a:t>Sherzodbek</a:t>
            </a:r>
            <a:r>
              <a:rPr lang="en-US" altLang="zh-CN" sz="1800" i="1" dirty="0">
                <a:solidFill>
                  <a:schemeClr val="bg1"/>
                </a:solidFill>
              </a:rPr>
              <a:t> </a:t>
            </a:r>
            <a:r>
              <a:rPr lang="en-US" altLang="zh-CN" sz="1800" i="1" dirty="0" err="1">
                <a:solidFill>
                  <a:schemeClr val="bg1"/>
                </a:solidFill>
              </a:rPr>
              <a:t>Ugli</a:t>
            </a:r>
            <a:endParaRPr lang="en-US" altLang="zh-CN" sz="1800" i="1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Major: </a:t>
            </a:r>
            <a:r>
              <a:rPr lang="en-US" altLang="zh-CN" sz="1800" b="1" i="1" dirty="0">
                <a:solidFill>
                  <a:schemeClr val="bg1"/>
                </a:solidFill>
              </a:rPr>
              <a:t>Computer Engineering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Student Number:  </a:t>
            </a:r>
            <a:r>
              <a:rPr lang="en-UZ" sz="2000" b="1" i="1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202438379</a:t>
            </a:r>
            <a:endParaRPr lang="en-UZ" sz="1200" b="1" i="1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800" i="1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ABE8F-5868-4C60-DBA2-13831EB7873A}"/>
              </a:ext>
            </a:extLst>
          </p:cNvPr>
          <p:cNvSpPr txBox="1"/>
          <p:nvPr/>
        </p:nvSpPr>
        <p:spPr>
          <a:xfrm>
            <a:off x="7672039" y="5675971"/>
            <a:ext cx="3250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dirty="0">
                <a:solidFill>
                  <a:schemeClr val="bg1"/>
                </a:solidFill>
              </a:rPr>
              <a:t>Due date: 2025.03.21</a:t>
            </a:r>
          </a:p>
          <a:p>
            <a:r>
              <a:rPr lang="en-UZ" dirty="0">
                <a:solidFill>
                  <a:schemeClr val="bg1"/>
                </a:solidFill>
              </a:rPr>
              <a:t>Submission date: 2025.03.21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</a:p>
        </p:txBody>
      </p:sp>
      <p:pic>
        <p:nvPicPr>
          <p:cNvPr id="2" name="Picture 1" descr="Screenshot 2025-03-15 at 8.01.13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915" y="1332230"/>
            <a:ext cx="5092700" cy="320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s 4"/>
          <p:cNvSpPr/>
          <p:nvPr/>
        </p:nvSpPr>
        <p:spPr>
          <a:xfrm>
            <a:off x="2771775" y="4980305"/>
            <a:ext cx="6407785" cy="8172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It depends. The minimum amount is 4!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1735" y="454319"/>
            <a:ext cx="6458585" cy="972185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TASK 4:</a:t>
            </a:r>
          </a:p>
        </p:txBody>
      </p:sp>
      <p:pic>
        <p:nvPicPr>
          <p:cNvPr id="3" name="Picture 2" descr="Screenshot 2025-03-15 at 9.41.31 A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45" y="1509395"/>
            <a:ext cx="11168380" cy="50050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</a:p>
        </p:txBody>
      </p:sp>
      <p:pic>
        <p:nvPicPr>
          <p:cNvPr id="4" name="Picture 3" descr="Screenshot 2025-03-15 at 9.39.12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0" y="1178560"/>
            <a:ext cx="6426200" cy="4660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</a:p>
        </p:txBody>
      </p:sp>
      <p:pic>
        <p:nvPicPr>
          <p:cNvPr id="7" name="Picture 6" descr="Screenshot 2025-03-15 at 9.40.09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15" y="1104265"/>
            <a:ext cx="4813300" cy="4648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5:</a:t>
            </a:r>
          </a:p>
        </p:txBody>
      </p:sp>
      <p:pic>
        <p:nvPicPr>
          <p:cNvPr id="3" name="Picture 2" descr="Screenshot 2025-03-15 at 9.42.21 A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" y="1740535"/>
            <a:ext cx="11820525" cy="219900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269875" y="4980305"/>
            <a:ext cx="11820525" cy="817245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en-US" altLang="en-US"/>
              <a:t>1. </a:t>
            </a:r>
            <a:r>
              <a:rPr lang="en-US" altLang="en-US" b="1">
                <a:latin typeface="Arial Bold" panose="020B0604020202090204" charset="0"/>
                <a:cs typeface="Arial Bold" panose="020B0604020202090204" charset="0"/>
              </a:rPr>
              <a:t>Saves Money</a:t>
            </a:r>
            <a:r>
              <a:rPr lang="en-US" altLang="en-US"/>
              <a:t>: Instead of making separate versions for each platform like Windows, macOS, or mobile, developers can write the code once and use it everywhere. This  reduses the time and money spent.</a:t>
            </a:r>
          </a:p>
          <a:p>
            <a:pPr algn="l"/>
            <a:r>
              <a:rPr lang="en-US" altLang="en-US"/>
              <a:t>2. </a:t>
            </a:r>
            <a:r>
              <a:rPr lang="en-US" altLang="en-US" b="1">
                <a:latin typeface="Arial Bold" panose="020B0604020202090204" charset="0"/>
                <a:cs typeface="Arial Bold" panose="020B0604020202090204" charset="0"/>
              </a:rPr>
              <a:t>Reaches More People</a:t>
            </a:r>
            <a:r>
              <a:rPr lang="en-US" altLang="en-US"/>
              <a:t>: Cross-platform software works on different devices and operating systems, meaning more people can use it, no matter what device they have.</a:t>
            </a:r>
          </a:p>
          <a:p>
            <a:pPr algn="l"/>
            <a:r>
              <a:rPr lang="en-US" altLang="en-US"/>
              <a:t>3. </a:t>
            </a:r>
            <a:r>
              <a:rPr lang="en-US" altLang="en-US" b="1">
                <a:latin typeface="Arial Bold" panose="020B0604020202090204" charset="0"/>
                <a:cs typeface="Arial Bold" panose="020B0604020202090204" charset="0"/>
              </a:rPr>
              <a:t>Easier to Update</a:t>
            </a:r>
            <a:r>
              <a:rPr lang="en-US" altLang="en-US"/>
              <a:t>: Since there’s only one version of the software, it’s much easier to fix problems or add new features. Developers can make changes once, and it automatically applies to all platforms.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2915919" cy="49865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TASK 1</a:t>
            </a:r>
            <a:br>
              <a:rPr lang="en-US" sz="4800" dirty="0"/>
            </a:br>
            <a:r>
              <a:rPr lang="en-US" sz="4800" dirty="0"/>
              <a:t>SHORT</a:t>
            </a:r>
            <a:br>
              <a:rPr lang="en-US" sz="4800" dirty="0"/>
            </a:br>
            <a:r>
              <a:rPr lang="en-US" sz="4800" dirty="0"/>
              <a:t>BIO </a:t>
            </a:r>
            <a:br>
              <a:rPr lang="en-US" sz="4800" dirty="0"/>
            </a:br>
            <a:r>
              <a:rPr lang="en-US" sz="4800" dirty="0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Screenshot 2025-03-15 at 6.27.33 AM">
            <a:extLst>
              <a:ext uri="{FF2B5EF4-FFF2-40B4-BE49-F238E27FC236}">
                <a16:creationId xmlns:a16="http://schemas.microsoft.com/office/drawing/2014/main" id="{27BC883F-9C6C-B46C-12C5-9F488D64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49" t="13028" r="3275" b="11648"/>
          <a:stretch>
            <a:fillRect/>
          </a:stretch>
        </p:blipFill>
        <p:spPr>
          <a:xfrm>
            <a:off x="3131185" y="846137"/>
            <a:ext cx="9060815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215392"/>
            <a:ext cx="9389288" cy="7294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TASK 1 </a:t>
            </a:r>
            <a:r>
              <a:rPr lang="en-US" dirty="0"/>
              <a:t>HTML ELEMENTS &amp;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A1321EE-F988-F482-AA4E-7FF7AF81E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292487"/>
            <a:ext cx="3345628" cy="4710281"/>
          </a:xfrm>
          <a:prstGeom prst="rect">
            <a:avLst/>
          </a:prstGeom>
        </p:spPr>
      </p:pic>
      <p:pic>
        <p:nvPicPr>
          <p:cNvPr id="3" name="Picture 2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21573712-CC06-670C-8E03-6192A771F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985" y="1269076"/>
            <a:ext cx="7765021" cy="47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E2FDD-30FD-5262-11A9-480CB8608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F167-61AA-5EF7-54DB-8531B146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2915919" cy="49865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TASK 1</a:t>
            </a:r>
            <a:br>
              <a:rPr lang="en-US" sz="4800" dirty="0"/>
            </a:br>
            <a:r>
              <a:rPr lang="en-US" sz="4800" dirty="0"/>
              <a:t>RESULT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F8247-3240-DBBA-3DEF-142E40B4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207318-FD9D-3C4A-CCF8-16CC6283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576" y="479098"/>
            <a:ext cx="7373423" cy="60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18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7627" y="250190"/>
            <a:ext cx="3065075" cy="972185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TASK 2:</a:t>
            </a:r>
          </a:p>
        </p:txBody>
      </p:sp>
      <p:pic>
        <p:nvPicPr>
          <p:cNvPr id="2" name="Picture 1" descr="Screenshot 2025-03-15 at 8.06.23 A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485" y="1616075"/>
            <a:ext cx="7986395" cy="49917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</a:p>
        </p:txBody>
      </p:sp>
      <p:pic>
        <p:nvPicPr>
          <p:cNvPr id="6" name="Picture 5" descr="Screenshot 2025-03-15 at 8.02.05 AM"/>
          <p:cNvPicPr>
            <a:picLocks noChangeAspect="1"/>
          </p:cNvPicPr>
          <p:nvPr/>
        </p:nvPicPr>
        <p:blipFill>
          <a:blip r:embed="rId5"/>
          <a:srcRect b="42037"/>
          <a:stretch>
            <a:fillRect/>
          </a:stretch>
        </p:blipFill>
        <p:spPr>
          <a:xfrm>
            <a:off x="388865" y="1091565"/>
            <a:ext cx="4879381" cy="5030455"/>
          </a:xfrm>
          <a:prstGeom prst="rect">
            <a:avLst/>
          </a:prstGeom>
        </p:spPr>
      </p:pic>
      <p:pic>
        <p:nvPicPr>
          <p:cNvPr id="7" name="Picture 6" descr="Screenshot 2025-03-15 at 8.02.05 AM"/>
          <p:cNvPicPr>
            <a:picLocks noChangeAspect="1"/>
          </p:cNvPicPr>
          <p:nvPr/>
        </p:nvPicPr>
        <p:blipFill>
          <a:blip r:embed="rId5"/>
          <a:srcRect t="48556"/>
          <a:stretch>
            <a:fillRect/>
          </a:stretch>
        </p:blipFill>
        <p:spPr>
          <a:xfrm>
            <a:off x="5268247" y="1091565"/>
            <a:ext cx="5497646" cy="50304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</a:p>
        </p:txBody>
      </p:sp>
      <p:pic>
        <p:nvPicPr>
          <p:cNvPr id="3" name="Picture 2" descr="Screenshot 2025-03-15 at 7.56.59 AM"/>
          <p:cNvPicPr>
            <a:picLocks noChangeAspect="1"/>
          </p:cNvPicPr>
          <p:nvPr/>
        </p:nvPicPr>
        <p:blipFill>
          <a:blip r:embed="rId4"/>
          <a:srcRect b="1111"/>
          <a:stretch>
            <a:fillRect/>
          </a:stretch>
        </p:blipFill>
        <p:spPr>
          <a:xfrm>
            <a:off x="4314190" y="1021080"/>
            <a:ext cx="3564255" cy="50692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17355" y="130934"/>
            <a:ext cx="6458585" cy="972185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TASK 3:</a:t>
            </a:r>
          </a:p>
        </p:txBody>
      </p:sp>
      <p:pic>
        <p:nvPicPr>
          <p:cNvPr id="3" name="Picture 2" descr="Screenshot 2025-03-15 at 9.49.21 A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65" y="1972310"/>
            <a:ext cx="10567670" cy="3432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131" y="32230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</a:p>
        </p:txBody>
      </p:sp>
      <p:pic>
        <p:nvPicPr>
          <p:cNvPr id="3" name="Picture 2" descr="Screenshot 2025-03-15 at 8.03.11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75" y="1091565"/>
            <a:ext cx="6286500" cy="5359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53</TotalTime>
  <Words>218</Words>
  <Application>Microsoft Macintosh PowerPoint</Application>
  <PresentationFormat>Widescreen</PresentationFormat>
  <Paragraphs>47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 Bold</vt:lpstr>
      <vt:lpstr>Arial</vt:lpstr>
      <vt:lpstr>Arial Black</vt:lpstr>
      <vt:lpstr>Avenir Next LT Pro</vt:lpstr>
      <vt:lpstr>Calibri</vt:lpstr>
      <vt:lpstr>Helvetica Neue</vt:lpstr>
      <vt:lpstr>Custom</vt:lpstr>
      <vt:lpstr>WEB PROGRAMMING Assignment 1</vt:lpstr>
      <vt:lpstr>TASK 1 SHORT BIO  PAGE</vt:lpstr>
      <vt:lpstr>TASK 1 HTML ELEMENTS &amp; STYLES</vt:lpstr>
      <vt:lpstr>TASK 1 RESULT</vt:lpstr>
      <vt:lpstr>TASK 2:</vt:lpstr>
      <vt:lpstr>PowerPoint Presentation</vt:lpstr>
      <vt:lpstr>PowerPoint Presentation</vt:lpstr>
      <vt:lpstr>TASK 3:</vt:lpstr>
      <vt:lpstr>PowerPoint Presentation</vt:lpstr>
      <vt:lpstr>PowerPoint Presentation</vt:lpstr>
      <vt:lpstr>TASK 4:</vt:lpstr>
      <vt:lpstr>PowerPoint Presentation</vt:lpstr>
      <vt:lpstr>PowerPoint Presentation</vt:lpstr>
      <vt:lpstr>Question 5: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유수프존</dc:creator>
  <cp:lastModifiedBy>유수프존</cp:lastModifiedBy>
  <cp:revision>4</cp:revision>
  <dcterms:created xsi:type="dcterms:W3CDTF">2025-03-14T16:12:36Z</dcterms:created>
  <dcterms:modified xsi:type="dcterms:W3CDTF">2025-03-20T15:41:55Z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